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58" r:id="rId4"/>
    <p:sldId id="263" r:id="rId5"/>
    <p:sldId id="259" r:id="rId6"/>
    <p:sldId id="262" r:id="rId7"/>
    <p:sldId id="261" r:id="rId8"/>
    <p:sldId id="265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28EF7-008F-45CD-ABD6-21A4EFE40B3C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93B6D-C1FB-45DE-A3DF-6ABCBAE82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06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93B6D-C1FB-45DE-A3DF-6ABCBAE829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98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93B6D-C1FB-45DE-A3DF-6ABCBAE829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78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9083-786F-40FD-BD93-BA3F2FA8EDD1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9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E8DB2-24F9-4E35-93F1-660404638D62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5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E3D1-88BB-4668-A209-6910718A12EC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19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3A2F-CA6B-468C-B446-1984A9D797A7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2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EFD-5736-4069-9111-D56459FC091F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D008-1C81-4CD6-85FF-5136EC27A60E}" type="datetime1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15A7-6153-4129-AA37-2FBFED2B1825}" type="datetime1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617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A428-7E5B-4B8C-87D5-3D5C75F72DA1}" type="datetime1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6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F5E2-DB36-4AC4-9A28-C667BB33AF81}" type="datetime1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7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2618-8E27-4656-BA35-CCC68CDB667D}" type="datetime1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4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F43E1-6E94-40A7-BD00-96FDB690FB3E}" type="datetime1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1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D3B6A-FA77-4B49-B9FA-4E6057606BD0}" type="datetime1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D232A-CA5F-4C50-893D-E98EE26FA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8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9914" y="26593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>Timing Jitter and Cross Talk in the SRS </a:t>
            </a:r>
            <a:br>
              <a:rPr lang="en-US" sz="4900" dirty="0" smtClean="0"/>
            </a:br>
            <a:r>
              <a:rPr lang="en-US" sz="4900" dirty="0" smtClean="0"/>
              <a:t>+ </a:t>
            </a:r>
            <a:br>
              <a:rPr lang="en-US" sz="4900" dirty="0" smtClean="0"/>
            </a:br>
            <a:r>
              <a:rPr lang="en-US" sz="4900" dirty="0" err="1" smtClean="0"/>
              <a:t>Xray</a:t>
            </a:r>
            <a:r>
              <a:rPr lang="en-US" sz="4900" dirty="0" smtClean="0"/>
              <a:t> scan of FIT zigzag board</a:t>
            </a:r>
            <a:br>
              <a:rPr lang="en-US" sz="49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 smtClean="0"/>
              <a:t>Michael Phipps, Bob </a:t>
            </a:r>
            <a:r>
              <a:rPr lang="en-US" sz="2800" dirty="0" err="1" smtClean="0"/>
              <a:t>Azmoun</a:t>
            </a:r>
            <a:r>
              <a:rPr lang="en-US" sz="2800" dirty="0" smtClean="0"/>
              <a:t>, and Craig Woody</a:t>
            </a: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07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30006" r="67228" b="23878"/>
          <a:stretch/>
        </p:blipFill>
        <p:spPr>
          <a:xfrm>
            <a:off x="2851963" y="25768"/>
            <a:ext cx="2687782" cy="21278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3" t="26538" r="36145" b="20128"/>
          <a:stretch/>
        </p:blipFill>
        <p:spPr>
          <a:xfrm>
            <a:off x="6441193" y="55897"/>
            <a:ext cx="2659783" cy="21278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98" y="4472778"/>
            <a:ext cx="3502351" cy="23852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98" y="2192310"/>
            <a:ext cx="3426593" cy="23336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29" y="2183724"/>
            <a:ext cx="4176681" cy="23241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629" y="4507863"/>
            <a:ext cx="4066912" cy="22630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7818" y="2412492"/>
            <a:ext cx="2644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FIT 48 strip 1d zigzag board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155831" y="2400439"/>
            <a:ext cx="2644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BNL 2d chevron board</a:t>
            </a:r>
            <a:endParaRPr lang="en-US" sz="36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0273446" y="4334436"/>
            <a:ext cx="1132958" cy="0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5507" y="4312907"/>
            <a:ext cx="1239116" cy="2035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69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0777" y="78443"/>
            <a:ext cx="6736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Corrected Resolution at first R value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64060" y="590009"/>
            <a:ext cx="673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Using same correction function for all events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29950" y="573647"/>
            <a:ext cx="673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Using separate 5/6 pad correction functions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512" y="1081976"/>
            <a:ext cx="4116073" cy="28031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27" y="1115991"/>
            <a:ext cx="4066128" cy="27691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0096" y="27968666"/>
            <a:ext cx="4381395" cy="3159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669" y="3987674"/>
            <a:ext cx="3984101" cy="28703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87364" y="5422837"/>
            <a:ext cx="2460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Corrected: </a:t>
            </a:r>
            <a:r>
              <a:rPr lang="en-US" sz="1400" dirty="0" smtClean="0">
                <a:solidFill>
                  <a:srgbClr val="FF0000"/>
                </a:solidFill>
              </a:rPr>
              <a:t>110 </a:t>
            </a:r>
            <a:r>
              <a:rPr lang="en-US" sz="1400" dirty="0" smtClean="0">
                <a:solidFill>
                  <a:srgbClr val="FF0000"/>
                </a:solidFill>
              </a:rPr>
              <a:t>um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Uncorrected: </a:t>
            </a:r>
            <a:r>
              <a:rPr lang="en-US" sz="1400" dirty="0" smtClean="0">
                <a:solidFill>
                  <a:srgbClr val="FF0000"/>
                </a:solidFill>
              </a:rPr>
              <a:t>14</a:t>
            </a:r>
            <a:r>
              <a:rPr lang="en-US" sz="1400" dirty="0" smtClean="0">
                <a:solidFill>
                  <a:srgbClr val="FF0000"/>
                </a:solidFill>
              </a:rPr>
              <a:t>0 </a:t>
            </a:r>
            <a:r>
              <a:rPr lang="en-US" sz="1400" dirty="0" smtClean="0">
                <a:solidFill>
                  <a:srgbClr val="FF0000"/>
                </a:solidFill>
              </a:rPr>
              <a:t>um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06114" y="2435914"/>
            <a:ext cx="2460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Corrected: </a:t>
            </a:r>
            <a:r>
              <a:rPr lang="en-US" sz="1400" dirty="0" smtClean="0">
                <a:solidFill>
                  <a:srgbClr val="FF0000"/>
                </a:solidFill>
              </a:rPr>
              <a:t>168.9 </a:t>
            </a:r>
            <a:r>
              <a:rPr lang="en-US" sz="1400" dirty="0" smtClean="0">
                <a:solidFill>
                  <a:srgbClr val="FF0000"/>
                </a:solidFill>
              </a:rPr>
              <a:t>um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Uncorrected: 267.0 um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179" y="2552511"/>
            <a:ext cx="2460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Corrected: </a:t>
            </a:r>
            <a:r>
              <a:rPr lang="en-US" sz="1400" dirty="0" smtClean="0">
                <a:solidFill>
                  <a:srgbClr val="FF0000"/>
                </a:solidFill>
              </a:rPr>
              <a:t>182.4 </a:t>
            </a:r>
            <a:r>
              <a:rPr lang="en-US" sz="1400" dirty="0" smtClean="0">
                <a:solidFill>
                  <a:srgbClr val="FF0000"/>
                </a:solidFill>
              </a:rPr>
              <a:t>um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Uncorrected: 267.0 um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815" y="1784195"/>
            <a:ext cx="192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FIT board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16775" y="5238171"/>
            <a:ext cx="1929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BNL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058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033" y="527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External </a:t>
            </a:r>
            <a:r>
              <a:rPr lang="en-US" dirty="0" err="1" smtClean="0"/>
              <a:t>Pulser</a:t>
            </a:r>
            <a:r>
              <a:rPr lang="en-US" dirty="0" smtClean="0"/>
              <a:t> Test </a:t>
            </a:r>
            <a:r>
              <a:rPr lang="en-US" dirty="0"/>
              <a:t>Setup</a:t>
            </a:r>
            <a:br>
              <a:rPr lang="en-US" dirty="0"/>
            </a:br>
            <a:r>
              <a:rPr lang="en-US" sz="2200" dirty="0"/>
              <a:t>Data taken from external </a:t>
            </a:r>
            <a:r>
              <a:rPr lang="en-US" sz="2200" dirty="0" err="1"/>
              <a:t>pulser</a:t>
            </a:r>
            <a:r>
              <a:rPr lang="en-US" sz="2200" dirty="0"/>
              <a:t> coupled </a:t>
            </a:r>
            <a:br>
              <a:rPr lang="en-US" sz="2200" dirty="0"/>
            </a:br>
            <a:r>
              <a:rPr lang="en-US" sz="2200" dirty="0"/>
              <a:t>directly to a single strip and processed through the SRS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94" y="1591936"/>
            <a:ext cx="4679576" cy="2632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140" y="1591165"/>
            <a:ext cx="4682316" cy="26338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642" y="4224198"/>
            <a:ext cx="4682316" cy="26338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7136" y="2152497"/>
            <a:ext cx="2084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Two channels of function generator synched. One sent to 3 pF capacitor. Other to SRS trigger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6494" y="4224198"/>
            <a:ext cx="2084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Readout board covered by anti-static bag. Entire system wrapped in aluminum foil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29284" y="2660441"/>
            <a:ext cx="2084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Compass board grounded. APV covered in electrical tape. Grounding strips added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88642" y="5099829"/>
            <a:ext cx="1672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Twisted pair soldered directly to readout strip and ground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63618" y="175842"/>
            <a:ext cx="986476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Timing Jitter: 8.765 ns</a:t>
            </a:r>
          </a:p>
          <a:p>
            <a:endParaRPr lang="en-US" dirty="0"/>
          </a:p>
          <a:p>
            <a:r>
              <a:rPr lang="en-US" dirty="0" smtClean="0"/>
              <a:t>Pedestal-subtracted (unsaturated/nonlinearity corrected) ADC averaged across remaining time bins from each pulse. Taken with the Compass board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" r="-2909"/>
          <a:stretch/>
        </p:blipFill>
        <p:spPr>
          <a:xfrm>
            <a:off x="109728" y="1844517"/>
            <a:ext cx="3383280" cy="23664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r="-5538"/>
          <a:stretch/>
        </p:blipFill>
        <p:spPr>
          <a:xfrm>
            <a:off x="4187952" y="1844518"/>
            <a:ext cx="3483429" cy="2372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3" r="-5563"/>
          <a:stretch/>
        </p:blipFill>
        <p:spPr>
          <a:xfrm>
            <a:off x="8183880" y="1844517"/>
            <a:ext cx="3483429" cy="23723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r="-5538"/>
          <a:stretch/>
        </p:blipFill>
        <p:spPr>
          <a:xfrm>
            <a:off x="4187952" y="4359115"/>
            <a:ext cx="3483429" cy="23723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5" r="-5775"/>
          <a:stretch/>
        </p:blipFill>
        <p:spPr>
          <a:xfrm>
            <a:off x="201168" y="4359116"/>
            <a:ext cx="3483429" cy="237233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09708" y="4391120"/>
            <a:ext cx="38317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sigma: 0.3506 time bins </a:t>
            </a:r>
          </a:p>
          <a:p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8.765 ns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Also a 25 ns shift in every 6 or 7 events. Contributes to background noise in residual plots. Where does this come from? 1 time bin jitter in APV analog pipeline?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0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99" y="2844810"/>
            <a:ext cx="5372996" cy="36591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" r="-5538"/>
          <a:stretch/>
        </p:blipFill>
        <p:spPr>
          <a:xfrm>
            <a:off x="6619180" y="2835714"/>
            <a:ext cx="5386354" cy="36682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7891" y="2043954"/>
            <a:ext cx="306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Xray</a:t>
            </a:r>
            <a:r>
              <a:rPr lang="en-US" sz="2400" dirty="0" smtClean="0"/>
              <a:t> Gun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74423" y="2043954"/>
            <a:ext cx="306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External </a:t>
            </a:r>
            <a:r>
              <a:rPr lang="en-US" sz="2400" dirty="0" err="1" smtClean="0"/>
              <a:t>Pulser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29261" y="350864"/>
            <a:ext cx="6702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Secondary Peak: </a:t>
            </a:r>
          </a:p>
          <a:p>
            <a:r>
              <a:rPr lang="en-US" sz="2400" dirty="0" smtClean="0"/>
              <a:t>Is it SRS related or introduced by external </a:t>
            </a:r>
            <a:r>
              <a:rPr lang="en-US" sz="2400" dirty="0" err="1" smtClean="0"/>
              <a:t>pulser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9219304" y="5238974"/>
            <a:ext cx="1355463" cy="1118795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48834" y="5238974"/>
            <a:ext cx="1355463" cy="1118795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02367" y="4653880"/>
            <a:ext cx="3065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 there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Not conclusive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4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06" y="44849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Cross Talk: ~7.5%</a:t>
            </a:r>
            <a:br>
              <a:rPr lang="en-US" dirty="0" smtClean="0"/>
            </a:br>
            <a:r>
              <a:rPr lang="en-US" sz="2000" dirty="0" smtClean="0"/>
              <a:t>Pulse height of right and left neighboring strips relative to primary strip. Charge injected directly on primary strip from external </a:t>
            </a:r>
            <a:r>
              <a:rPr lang="en-US" sz="2000" dirty="0" err="1" smtClean="0"/>
              <a:t>pulser</a:t>
            </a:r>
            <a:r>
              <a:rPr lang="en-US" sz="2000" dirty="0" smtClean="0"/>
              <a:t>. Any signal on neighbors a result of capacitive coupling. Tested on 0.4 mm pitch Compass readout board.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91" y="1440508"/>
            <a:ext cx="3867562" cy="2633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91" y="4175993"/>
            <a:ext cx="3867562" cy="26339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641" y="1440508"/>
            <a:ext cx="3867562" cy="26339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641" y="4224057"/>
            <a:ext cx="3867562" cy="2633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09301" y="1640541"/>
            <a:ext cx="2918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/>
              <a:t>Left/right neighbor show same coupling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Amplitude cross talk dependency not significant – any differences due to lower events at 7 mV being lost in noise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Cross talk for compass board w/ SRS readout: ~7.5%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440" y="3948865"/>
            <a:ext cx="4254201" cy="289725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26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3183" y="72352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Xray</a:t>
            </a:r>
            <a:r>
              <a:rPr lang="en-US" dirty="0" smtClean="0"/>
              <a:t> scan of FIT 48 strip 1d zigzag board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Data taken in 100 um steps across ~2 mm zigzag pattern with collimated </a:t>
            </a:r>
            <a:r>
              <a:rPr lang="en-US" sz="3600" dirty="0" err="1" smtClean="0"/>
              <a:t>xray</a:t>
            </a:r>
            <a:r>
              <a:rPr lang="en-US" sz="3600" dirty="0" smtClean="0"/>
              <a:t> gun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30006" r="67228" b="23878"/>
          <a:stretch/>
        </p:blipFill>
        <p:spPr>
          <a:xfrm>
            <a:off x="4165060" y="3259230"/>
            <a:ext cx="3920246" cy="31035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559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2565"/>
            <a:ext cx="6051177" cy="41210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9447" y="336176"/>
            <a:ext cx="759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Behavior of FIT Zigzag pattern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76" y="2022565"/>
            <a:ext cx="6140823" cy="4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85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Finding the Correction Function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2" y="2714015"/>
            <a:ext cx="4936812" cy="33621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832" y="2714016"/>
            <a:ext cx="4982346" cy="33931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40485" y="3326860"/>
            <a:ext cx="1575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Subtract off motor position of </a:t>
            </a:r>
            <a:r>
              <a:rPr lang="en-US" dirty="0" err="1" smtClean="0"/>
              <a:t>xray</a:t>
            </a:r>
            <a:r>
              <a:rPr lang="en-US" dirty="0" smtClean="0"/>
              <a:t> gun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33773" y="4473865"/>
            <a:ext cx="1085542" cy="1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72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2" y="1"/>
            <a:ext cx="3277677" cy="2232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7" y="2232213"/>
            <a:ext cx="3401765" cy="23167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06" y="0"/>
            <a:ext cx="3428841" cy="23351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906" y="2232213"/>
            <a:ext cx="3532094" cy="2405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6" y="4548933"/>
            <a:ext cx="3390531" cy="23090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591" y="4591057"/>
            <a:ext cx="3346156" cy="22788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76068" y="1293299"/>
            <a:ext cx="476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 Pad Function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01472" y="3497812"/>
            <a:ext cx="476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Half Pad Function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42814" y="5702325"/>
            <a:ext cx="476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Corrected Half Pad Function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72850" y="453812"/>
            <a:ext cx="476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Pad Events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66378" y="453812"/>
            <a:ext cx="4760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 smtClean="0"/>
              <a:t> Pad Events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886500" y="981636"/>
            <a:ext cx="1132958" cy="0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227444" y="981636"/>
            <a:ext cx="1085542" cy="1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232A-CA5F-4C50-893D-E98EE26FA0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77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306</Words>
  <Application>Microsoft Office PowerPoint</Application>
  <PresentationFormat>Widescreen</PresentationFormat>
  <Paragraphs>58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 Timing Jitter and Cross Talk in the SRS  +  Xray scan of FIT zigzag board  Michael Phipps, Bob Azmoun, and Craig Woody </vt:lpstr>
      <vt:lpstr>External Pulser Test Setup Data taken from external pulser coupled  directly to a single strip and processed through the SRS</vt:lpstr>
      <vt:lpstr>PowerPoint Presentation</vt:lpstr>
      <vt:lpstr>PowerPoint Presentation</vt:lpstr>
      <vt:lpstr>Cross Talk: ~7.5% Pulse height of right and left neighboring strips relative to primary strip. Charge injected directly on primary strip from external pulser. Any signal on neighbors a result of capacitive coupling. Tested on 0.4 mm pitch Compass readout board. </vt:lpstr>
      <vt:lpstr>Xray scan of FIT 48 strip 1d zigzag board Data taken in 100 um steps across ~2 mm zigzag pattern with collimated xray gun</vt:lpstr>
      <vt:lpstr>PowerPoint Presentation</vt:lpstr>
      <vt:lpstr>Finding the Correction Function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Jitter Results: External Pulser  Directly to Single Strip</dc:title>
  <dc:creator>Lab User</dc:creator>
  <cp:lastModifiedBy>Lab User</cp:lastModifiedBy>
  <cp:revision>26</cp:revision>
  <dcterms:created xsi:type="dcterms:W3CDTF">2015-04-09T01:48:24Z</dcterms:created>
  <dcterms:modified xsi:type="dcterms:W3CDTF">2015-04-13T14:32:01Z</dcterms:modified>
</cp:coreProperties>
</file>